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345" r:id="rId3"/>
    <p:sldId id="346" r:id="rId4"/>
    <p:sldId id="347" r:id="rId5"/>
    <p:sldId id="348" r:id="rId6"/>
    <p:sldId id="349" r:id="rId7"/>
    <p:sldId id="263" r:id="rId8"/>
    <p:sldId id="264" r:id="rId9"/>
    <p:sldId id="265" r:id="rId10"/>
    <p:sldId id="257" r:id="rId11"/>
    <p:sldId id="260" r:id="rId12"/>
    <p:sldId id="262" r:id="rId13"/>
    <p:sldId id="357" r:id="rId14"/>
    <p:sldId id="350" r:id="rId15"/>
    <p:sldId id="351"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352" r:id="rId35"/>
    <p:sldId id="353" r:id="rId36"/>
    <p:sldId id="354" r:id="rId37"/>
    <p:sldId id="355"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56"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109" autoAdjust="0"/>
    <p:restoredTop sz="94660"/>
  </p:normalViewPr>
  <p:slideViewPr>
    <p:cSldViewPr>
      <p:cViewPr varScale="1">
        <p:scale>
          <a:sx n="64" d="100"/>
          <a:sy n="64" d="100"/>
        </p:scale>
        <p:origin x="-141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1991E7-BC41-45CF-8B67-69DD792486E8}" type="datetimeFigureOut">
              <a:rPr lang="en-US" smtClean="0"/>
              <a:pPr/>
              <a:t>12/12/2019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341867-6005-49B8-B664-4BDB0111CA5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341867-6005-49B8-B664-4BDB0111CA5F}" type="slidenum">
              <a:rPr lang="en-US" smtClean="0"/>
              <a:pPr/>
              <a:t>16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341867-6005-49B8-B664-4BDB0111CA5F}"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4B3A2A-8905-46F5-B954-763D8F58A50B}" type="datetimeFigureOut">
              <a:rPr lang="en-US" smtClean="0"/>
              <a:pPr/>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8CE2A-0DB3-42C0-BD6D-02688B80159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B3A2A-8905-46F5-B954-763D8F58A50B}" type="datetimeFigureOut">
              <a:rPr lang="en-US" smtClean="0"/>
              <a:pPr/>
              <a:t>12/12/2019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8CE2A-0DB3-42C0-BD6D-02688B80159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scilab%20%20lab/LIC" TargetMode="External"/><Relationship Id="rId2" Type="http://schemas.openxmlformats.org/officeDocument/2006/relationships/hyperlink" Target="scilab%20%20lab/DSP" TargetMode="External"/><Relationship Id="rId1" Type="http://schemas.openxmlformats.org/officeDocument/2006/relationships/slideLayout" Target="../slideLayouts/slideLayout2.xml"/><Relationship Id="rId5" Type="http://schemas.openxmlformats.org/officeDocument/2006/relationships/hyperlink" Target="scilab%20%20lab/Analog%20communication" TargetMode="External"/><Relationship Id="rId4" Type="http://schemas.openxmlformats.org/officeDocument/2006/relationships/hyperlink" Target="scilab%20%20lab/Controlsystem"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cloud.scilab.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2514600"/>
          </a:xfrm>
        </p:spPr>
        <p:txBody>
          <a:bodyPr>
            <a:noAutofit/>
          </a:bodyPr>
          <a:lstStyle/>
          <a:p>
            <a:r>
              <a:rPr lang="en-US" sz="5400" dirty="0" smtClean="0">
                <a:latin typeface="Times New Roman" pitchFamily="18" charset="0"/>
                <a:cs typeface="Times New Roman" pitchFamily="18" charset="0"/>
              </a:rPr>
              <a:t>Two Day Workshop </a:t>
            </a:r>
            <a:br>
              <a:rPr lang="en-US" sz="5400" dirty="0" smtClean="0">
                <a:latin typeface="Times New Roman" pitchFamily="18" charset="0"/>
                <a:cs typeface="Times New Roman" pitchFamily="18" charset="0"/>
              </a:rPr>
            </a:br>
            <a:r>
              <a:rPr lang="en-US" sz="5400" dirty="0" smtClean="0">
                <a:latin typeface="Times New Roman" pitchFamily="18" charset="0"/>
                <a:cs typeface="Times New Roman" pitchFamily="18" charset="0"/>
              </a:rPr>
              <a:t>on</a:t>
            </a:r>
            <a:endParaRPr lang="en-US" sz="5400" dirty="0">
              <a:latin typeface="Times New Roman" pitchFamily="18" charset="0"/>
              <a:cs typeface="Times New Roman" pitchFamily="18" charset="0"/>
            </a:endParaRPr>
          </a:p>
        </p:txBody>
      </p:sp>
      <p:sp>
        <p:nvSpPr>
          <p:cNvPr id="3" name="Subtitle 2"/>
          <p:cNvSpPr>
            <a:spLocks noGrp="1"/>
          </p:cNvSpPr>
          <p:nvPr>
            <p:ph type="subTitle" idx="1"/>
          </p:nvPr>
        </p:nvSpPr>
        <p:spPr>
          <a:xfrm>
            <a:off x="1600200" y="2743200"/>
            <a:ext cx="6400800" cy="1752600"/>
          </a:xfrm>
        </p:spPr>
        <p:txBody>
          <a:bodyPr>
            <a:normAutofit/>
          </a:bodyPr>
          <a:lstStyle/>
          <a:p>
            <a:r>
              <a:rPr lang="en-US" sz="4800" b="1" dirty="0" smtClean="0">
                <a:solidFill>
                  <a:srgbClr val="7030A0"/>
                </a:solidFill>
                <a:latin typeface="Times New Roman" pitchFamily="18" charset="0"/>
                <a:cs typeface="Times New Roman" pitchFamily="18" charset="0"/>
              </a:rPr>
              <a:t>“SCILAB-ARDUINO”</a:t>
            </a:r>
            <a:endParaRPr lang="en-US" sz="4800" b="1" dirty="0">
              <a:solidFill>
                <a:srgbClr val="7030A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5791200" y="4114800"/>
            <a:ext cx="1828800" cy="1295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143000" y="3962400"/>
            <a:ext cx="2540000" cy="1828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810000" y="4419600"/>
            <a:ext cx="1752600" cy="776288"/>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5486400"/>
          </a:xfrm>
        </p:spPr>
        <p:txBody>
          <a:bodyPr>
            <a:normAutofit fontScale="85000" lnSpcReduction="20000"/>
          </a:bodyPr>
          <a:lstStyle/>
          <a:p>
            <a:pPr algn="just">
              <a:buNone/>
            </a:pPr>
            <a:r>
              <a:rPr lang="en-US" sz="3000" b="1" dirty="0" smtClean="0">
                <a:solidFill>
                  <a:srgbClr val="7030A0"/>
                </a:solidFill>
                <a:latin typeface="Times New Roman" pitchFamily="18" charset="0"/>
                <a:cs typeface="Times New Roman" pitchFamily="18" charset="0"/>
              </a:rPr>
              <a:t>Key Features of SCILAB compared to MATLAB</a:t>
            </a:r>
          </a:p>
          <a:p>
            <a:pPr algn="just">
              <a:lnSpc>
                <a:spcPct val="170000"/>
              </a:lnSpc>
            </a:pPr>
            <a:r>
              <a:rPr lang="en-US" sz="2200" dirty="0">
                <a:latin typeface="Times New Roman" pitchFamily="18" charset="0"/>
                <a:cs typeface="Times New Roman" pitchFamily="18" charset="0"/>
              </a:rPr>
              <a:t>Scilab is open source whereas MATLAB is </a:t>
            </a:r>
            <a:r>
              <a:rPr lang="en-US" sz="2200" dirty="0" smtClean="0">
                <a:latin typeface="Times New Roman" pitchFamily="18" charset="0"/>
                <a:cs typeface="Times New Roman" pitchFamily="18" charset="0"/>
              </a:rPr>
              <a:t>licensed.</a:t>
            </a:r>
            <a:endParaRPr lang="en-US" sz="2200" dirty="0">
              <a:latin typeface="Times New Roman" pitchFamily="18" charset="0"/>
              <a:cs typeface="Times New Roman" pitchFamily="18" charset="0"/>
            </a:endParaRPr>
          </a:p>
          <a:p>
            <a:pPr algn="just">
              <a:lnSpc>
                <a:spcPct val="170000"/>
              </a:lnSpc>
            </a:pPr>
            <a:r>
              <a:rPr lang="en-US" sz="2200" dirty="0">
                <a:latin typeface="Times New Roman" pitchFamily="18" charset="0"/>
                <a:cs typeface="Times New Roman" pitchFamily="18" charset="0"/>
              </a:rPr>
              <a:t>For graphical simulation, Scilab had </a:t>
            </a:r>
            <a:r>
              <a:rPr lang="en-US" sz="2200" dirty="0" smtClean="0">
                <a:latin typeface="Times New Roman" pitchFamily="18" charset="0"/>
                <a:cs typeface="Times New Roman" pitchFamily="18" charset="0"/>
              </a:rPr>
              <a:t> </a:t>
            </a:r>
            <a:r>
              <a:rPr lang="en-US" sz="2200" dirty="0" smtClean="0">
                <a:solidFill>
                  <a:srgbClr val="FF0000"/>
                </a:solidFill>
                <a:latin typeface="Times New Roman" pitchFamily="18" charset="0"/>
                <a:cs typeface="Times New Roman" pitchFamily="18" charset="0"/>
              </a:rPr>
              <a:t>Xcos</a:t>
            </a:r>
            <a:r>
              <a:rPr lang="en-US" sz="2200" dirty="0">
                <a:latin typeface="Times New Roman" pitchFamily="18" charset="0"/>
                <a:cs typeface="Times New Roman" pitchFamily="18" charset="0"/>
              </a:rPr>
              <a:t>, MATLAB has </a:t>
            </a:r>
            <a:r>
              <a:rPr lang="en-US" sz="2200" dirty="0">
                <a:solidFill>
                  <a:srgbClr val="FF0000"/>
                </a:solidFill>
                <a:latin typeface="Times New Roman" pitchFamily="18" charset="0"/>
                <a:cs typeface="Times New Roman" pitchFamily="18" charset="0"/>
              </a:rPr>
              <a:t>Simulink</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pPr algn="just">
              <a:lnSpc>
                <a:spcPct val="170000"/>
              </a:lnSpc>
            </a:pPr>
            <a:r>
              <a:rPr lang="en-US" sz="2200" dirty="0">
                <a:latin typeface="Times New Roman" pitchFamily="18" charset="0"/>
                <a:cs typeface="Times New Roman" pitchFamily="18" charset="0"/>
              </a:rPr>
              <a:t>A Scilab script may contain any number of functions (and data) inside it and executing the script loads all functions and data into memory. Each function in MATLAB must be written in a separate file with the file name being the same as the same of the function but with </a:t>
            </a:r>
            <a:r>
              <a:rPr lang="en-US" sz="2200" dirty="0" smtClean="0">
                <a:latin typeface="Times New Roman" pitchFamily="18" charset="0"/>
                <a:cs typeface="Times New Roman" pitchFamily="18" charset="0"/>
              </a:rPr>
              <a:t>a .m extension.</a:t>
            </a:r>
          </a:p>
          <a:p>
            <a:pPr algn="just">
              <a:lnSpc>
                <a:spcPct val="150000"/>
              </a:lnSpc>
            </a:pPr>
            <a:r>
              <a:rPr lang="en-US" sz="2200" dirty="0" smtClean="0">
                <a:latin typeface="Times New Roman" pitchFamily="18" charset="0"/>
                <a:cs typeface="Times New Roman" pitchFamily="18" charset="0"/>
              </a:rPr>
              <a:t>Scilab has fewer toolboxes compared to MATLAB but in SCILAB one has the flexibility to write toolboxes that does not exist, and then share it with others.</a:t>
            </a:r>
          </a:p>
          <a:p>
            <a:pPr algn="just">
              <a:lnSpc>
                <a:spcPct val="150000"/>
              </a:lnSpc>
            </a:pPr>
            <a:r>
              <a:rPr lang="en-US" sz="2200" dirty="0" smtClean="0">
                <a:latin typeface="Times New Roman" pitchFamily="18" charset="0"/>
                <a:cs typeface="Times New Roman" pitchFamily="18" charset="0"/>
              </a:rPr>
              <a:t>Any body  can contribute improvements or enhancements to the core Scilab source code as it is an open source software, whereas in case of MATLAB one will have to wait for MathWorks to make changes and improvements.</a:t>
            </a:r>
          </a:p>
          <a:p>
            <a:pPr algn="just">
              <a:lnSpc>
                <a:spcPct val="170000"/>
              </a:lnSpc>
              <a:buNone/>
            </a:pPr>
            <a:endParaRPr lang="en-US" sz="2200" dirty="0">
              <a:latin typeface="Times New Roman" pitchFamily="18" charset="0"/>
              <a:cs typeface="Times New Roman" pitchFamily="18" charset="0"/>
            </a:endParaRPr>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Layout and Workspaces</a:t>
            </a:r>
            <a:br>
              <a:rPr lang="en-US" dirty="0" smtClean="0">
                <a:latin typeface="Times New Roman" pitchFamily="18" charset="0"/>
                <a:cs typeface="Times New Roman" pitchFamily="18" charset="0"/>
              </a:rPr>
            </a:br>
            <a:r>
              <a:rPr lang="en-US" dirty="0" smtClean="0"/>
              <a:t/>
            </a:r>
            <a:br>
              <a:rPr lang="en-US" dirty="0" smtClean="0"/>
            </a:br>
            <a:endParaRPr lang="en-US" dirty="0"/>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4114800" y="510086"/>
            <a:ext cx="4518856" cy="2766514"/>
          </a:xfrm>
        </p:spPr>
      </p:pic>
      <p:sp>
        <p:nvSpPr>
          <p:cNvPr id="4" name="Text Placeholder 3"/>
          <p:cNvSpPr>
            <a:spLocks noGrp="1"/>
          </p:cNvSpPr>
          <p:nvPr>
            <p:ph type="body" sz="half" idx="2"/>
          </p:nvPr>
        </p:nvSpPr>
        <p:spPr/>
        <p:txBody>
          <a:bodyPr>
            <a:normAutofit/>
          </a:bodyPr>
          <a:lstStyle/>
          <a:p>
            <a:pPr marL="285750" indent="-285750">
              <a:buFont typeface="Arial" pitchFamily="34" charset="0"/>
              <a:buChar char="•"/>
            </a:pPr>
            <a:r>
              <a:rPr lang="en-US" sz="1600" dirty="0" smtClean="0">
                <a:latin typeface="Times New Roman" pitchFamily="18" charset="0"/>
                <a:cs typeface="Times New Roman" pitchFamily="18" charset="0"/>
              </a:rPr>
              <a:t>Very functionally similar</a:t>
            </a:r>
          </a:p>
          <a:p>
            <a:pPr marL="285750" indent="-285750">
              <a:buFont typeface="Arial" pitchFamily="34" charset="0"/>
              <a:buChar char="•"/>
            </a:pPr>
            <a:r>
              <a:rPr lang="en-US" sz="1600" dirty="0" smtClean="0">
                <a:latin typeface="Times New Roman" pitchFamily="18" charset="0"/>
                <a:cs typeface="Times New Roman" pitchFamily="18" charset="0"/>
              </a:rPr>
              <a:t>MATLAB has a layout more like the most recent versions of MS Office (icons with explanatory text beneath) while Scilab has the icons alone with explanatory text available by hovering the mouse</a:t>
            </a:r>
          </a:p>
          <a:p>
            <a:pPr marL="285750" indent="-285750">
              <a:buFont typeface="Arial" pitchFamily="34" charset="0"/>
              <a:buChar char="•"/>
            </a:pPr>
            <a:r>
              <a:rPr lang="en-US" sz="1600" dirty="0" smtClean="0">
                <a:latin typeface="Times New Roman" pitchFamily="18" charset="0"/>
                <a:cs typeface="Times New Roman" pitchFamily="18" charset="0"/>
              </a:rPr>
              <a:t>Same subwindows</a:t>
            </a:r>
          </a:p>
          <a:p>
            <a:pPr marL="742950" lvl="1" indent="-285750">
              <a:buFont typeface="Arial" pitchFamily="34" charset="0"/>
              <a:buChar char="•"/>
            </a:pPr>
            <a:r>
              <a:rPr lang="en-US" sz="1600" dirty="0" smtClean="0">
                <a:latin typeface="Times New Roman" pitchFamily="18" charset="0"/>
                <a:cs typeface="Times New Roman" pitchFamily="18" charset="0"/>
              </a:rPr>
              <a:t>file browser</a:t>
            </a:r>
          </a:p>
          <a:p>
            <a:pPr marL="742950" lvl="1" indent="-285750">
              <a:buFont typeface="Arial" pitchFamily="34" charset="0"/>
              <a:buChar char="•"/>
            </a:pPr>
            <a:r>
              <a:rPr lang="en-US" sz="1600" dirty="0" smtClean="0">
                <a:latin typeface="Times New Roman" pitchFamily="18" charset="0"/>
                <a:cs typeface="Times New Roman" pitchFamily="18" charset="0"/>
              </a:rPr>
              <a:t>command window</a:t>
            </a:r>
          </a:p>
          <a:p>
            <a:pPr marL="742950" lvl="1" indent="-285750">
              <a:buFont typeface="Arial" pitchFamily="34" charset="0"/>
              <a:buChar char="•"/>
            </a:pPr>
            <a:r>
              <a:rPr lang="en-US" sz="1600" dirty="0" smtClean="0">
                <a:latin typeface="Times New Roman" pitchFamily="18" charset="0"/>
                <a:cs typeface="Times New Roman" pitchFamily="18" charset="0"/>
              </a:rPr>
              <a:t>variable workspace</a:t>
            </a:r>
          </a:p>
          <a:p>
            <a:pPr marL="742950" lvl="1" indent="-285750">
              <a:buFont typeface="Arial" pitchFamily="34" charset="0"/>
              <a:buChar char="•"/>
            </a:pPr>
            <a:r>
              <a:rPr lang="en-US" sz="1600" dirty="0" smtClean="0">
                <a:latin typeface="Times New Roman" pitchFamily="18" charset="0"/>
                <a:cs typeface="Times New Roman" pitchFamily="18" charset="0"/>
              </a:rPr>
              <a:t>command history</a:t>
            </a:r>
          </a:p>
          <a:p>
            <a:pPr marL="285750" indent="-285750">
              <a:buFont typeface="Arial" pitchFamily="34" charset="0"/>
              <a:buChar char="•"/>
            </a:pPr>
            <a:r>
              <a:rPr lang="en-US" sz="1600" dirty="0" smtClean="0">
                <a:latin typeface="Times New Roman" pitchFamily="18" charset="0"/>
                <a:cs typeface="Times New Roman" pitchFamily="18" charset="0"/>
              </a:rPr>
              <a:t>Both can dock and undock all subwindows in the main window</a:t>
            </a:r>
            <a:endParaRPr lang="en-US" sz="1600" dirty="0">
              <a:latin typeface="Times New Roman" pitchFamily="18" charset="0"/>
              <a:cs typeface="Times New Roman" pitchFamily="18" charset="0"/>
            </a:endParaRPr>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114800" y="3319011"/>
            <a:ext cx="4518856" cy="2929389"/>
          </a:xfrm>
          <a:prstGeom prst="rect">
            <a:avLst/>
          </a:prstGeom>
        </p:spPr>
      </p:pic>
    </p:spTree>
    <p:extLst>
      <p:ext uri="{BB962C8B-B14F-4D97-AF65-F5344CB8AC3E}">
        <p14:creationId xmlns="" xmlns:p14="http://schemas.microsoft.com/office/powerpoint/2010/main" val="2317394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0"/>
            <a:ext cx="3008313" cy="1162050"/>
          </a:xfrm>
        </p:spPr>
        <p:txBody>
          <a:bodyPr>
            <a:noAutofit/>
          </a:bodyPr>
          <a:lstStyle/>
          <a:p>
            <a:r>
              <a:rPr lang="en-US" sz="2400" dirty="0" smtClean="0">
                <a:latin typeface="Times New Roman" pitchFamily="18" charset="0"/>
                <a:cs typeface="Times New Roman" pitchFamily="18" charset="0"/>
              </a:rPr>
              <a:t>Program Structure, Functions, and Syntax</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11" name="Content Placeholder 10"/>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733800" y="457200"/>
            <a:ext cx="4959350" cy="2743200"/>
          </a:xfrm>
        </p:spPr>
      </p:pic>
      <p:sp>
        <p:nvSpPr>
          <p:cNvPr id="10" name="Text Placeholder 9"/>
          <p:cNvSpPr>
            <a:spLocks noGrp="1"/>
          </p:cNvSpPr>
          <p:nvPr>
            <p:ph type="body" sz="half" idx="2"/>
          </p:nvPr>
        </p:nvSpPr>
        <p:spPr>
          <a:xfrm>
            <a:off x="304800" y="1905000"/>
            <a:ext cx="3160713" cy="4691063"/>
          </a:xfrm>
        </p:spPr>
        <p:txBody>
          <a:bodyPr>
            <a:normAutofit/>
          </a:bodyPr>
          <a:lstStyle/>
          <a:p>
            <a:pPr marL="285750" indent="-285750">
              <a:buFont typeface="Arial" pitchFamily="34" charset="0"/>
              <a:buChar char="•"/>
            </a:pPr>
            <a:r>
              <a:rPr lang="en-US" sz="1800" dirty="0" smtClean="0">
                <a:latin typeface="Times New Roman" pitchFamily="18" charset="0"/>
                <a:cs typeface="Times New Roman" pitchFamily="18" charset="0"/>
              </a:rPr>
              <a:t>Very closely paralleled</a:t>
            </a:r>
          </a:p>
          <a:p>
            <a:pPr marL="285750" indent="-285750">
              <a:buFont typeface="Arial" pitchFamily="34" charset="0"/>
              <a:buChar char="•"/>
            </a:pPr>
            <a:r>
              <a:rPr lang="en-US" sz="1800" dirty="0" smtClean="0">
                <a:latin typeface="Times New Roman" pitchFamily="18" charset="0"/>
                <a:cs typeface="Times New Roman" pitchFamily="18" charset="0"/>
              </a:rPr>
              <a:t>Most structure and functions identical</a:t>
            </a:r>
          </a:p>
          <a:p>
            <a:pPr marL="742950" lvl="1" indent="-285750">
              <a:buFont typeface="Arial" pitchFamily="34" charset="0"/>
              <a:buChar char="•"/>
            </a:pPr>
            <a:r>
              <a:rPr lang="en-US" sz="1800" dirty="0" smtClean="0">
                <a:latin typeface="Times New Roman" pitchFamily="18" charset="0"/>
                <a:cs typeface="Times New Roman" pitchFamily="18" charset="0"/>
              </a:rPr>
              <a:t>xlabel and ylabel functions in this example are identical</a:t>
            </a:r>
          </a:p>
          <a:p>
            <a:pPr marL="285750" indent="-285750">
              <a:buFont typeface="Arial" pitchFamily="34" charset="0"/>
              <a:buChar char="•"/>
            </a:pPr>
            <a:r>
              <a:rPr lang="en-US" sz="1800" dirty="0" smtClean="0">
                <a:latin typeface="Times New Roman" pitchFamily="18" charset="0"/>
                <a:cs typeface="Times New Roman" pitchFamily="18" charset="0"/>
              </a:rPr>
              <a:t>Some functions with same name but different results</a:t>
            </a:r>
          </a:p>
          <a:p>
            <a:pPr marL="285750" indent="-285750">
              <a:buFont typeface="Arial" pitchFamily="34" charset="0"/>
              <a:buChar char="•"/>
            </a:pPr>
            <a:r>
              <a:rPr lang="en-US" sz="1800" dirty="0" smtClean="0">
                <a:latin typeface="Times New Roman" pitchFamily="18" charset="0"/>
                <a:cs typeface="Times New Roman" pitchFamily="18" charset="0"/>
              </a:rPr>
              <a:t>some functions with identical results but different name or syntax</a:t>
            </a:r>
          </a:p>
        </p:txBody>
      </p:sp>
      <p:pic>
        <p:nvPicPr>
          <p:cNvPr id="12" name="Picture 1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733800" y="3810000"/>
            <a:ext cx="4953000" cy="2667000"/>
          </a:xfrm>
          <a:prstGeom prst="rect">
            <a:avLst/>
          </a:prstGeom>
        </p:spPr>
      </p:pic>
      <p:sp>
        <p:nvSpPr>
          <p:cNvPr id="13" name="TextBox 12"/>
          <p:cNvSpPr txBox="1"/>
          <p:nvPr/>
        </p:nvSpPr>
        <p:spPr>
          <a:xfrm>
            <a:off x="3733800" y="152400"/>
            <a:ext cx="4246728" cy="381548"/>
          </a:xfrm>
          <a:prstGeom prst="rect">
            <a:avLst/>
          </a:prstGeom>
          <a:noFill/>
        </p:spPr>
        <p:txBody>
          <a:bodyPr wrap="square" rtlCol="0">
            <a:spAutoFit/>
          </a:bodyPr>
          <a:lstStyle/>
          <a:p>
            <a:r>
              <a:rPr lang="en-US" dirty="0" smtClean="0">
                <a:latin typeface="Times New Roman" pitchFamily="18" charset="0"/>
                <a:cs typeface="Times New Roman" pitchFamily="18" charset="0"/>
              </a:rPr>
              <a:t>MATLAB code:</a:t>
            </a:r>
            <a:endParaRPr lang="en-US" dirty="0">
              <a:latin typeface="Times New Roman" pitchFamily="18" charset="0"/>
              <a:cs typeface="Times New Roman" pitchFamily="18" charset="0"/>
            </a:endParaRPr>
          </a:p>
        </p:txBody>
      </p:sp>
      <p:sp>
        <p:nvSpPr>
          <p:cNvPr id="14" name="TextBox 13"/>
          <p:cNvSpPr txBox="1"/>
          <p:nvPr/>
        </p:nvSpPr>
        <p:spPr>
          <a:xfrm>
            <a:off x="3810000" y="3352800"/>
            <a:ext cx="3581400" cy="381000"/>
          </a:xfrm>
          <a:prstGeom prst="rect">
            <a:avLst/>
          </a:prstGeom>
          <a:noFill/>
        </p:spPr>
        <p:txBody>
          <a:bodyPr wrap="square" rtlCol="0">
            <a:spAutoFit/>
          </a:bodyPr>
          <a:lstStyle/>
          <a:p>
            <a:r>
              <a:rPr lang="en-US" dirty="0" smtClean="0">
                <a:latin typeface="Times New Roman" pitchFamily="18" charset="0"/>
                <a:cs typeface="Times New Roman" pitchFamily="18" charset="0"/>
              </a:rPr>
              <a:t>Scilab code:</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1494270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457200"/>
            <a:ext cx="8915400" cy="6172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Steps in Scilab Installation</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685800" y="1600200"/>
            <a:ext cx="8229600" cy="4525963"/>
          </a:xfrm>
        </p:spPr>
        <p:txBody>
          <a:bodyPr>
            <a:normAutofit fontScale="92500" lnSpcReduction="10000"/>
          </a:bodyPr>
          <a:lstStyle/>
          <a:p>
            <a:pPr>
              <a:buNone/>
            </a:pPr>
            <a:r>
              <a:rPr lang="en-US" sz="2800" dirty="0" smtClean="0">
                <a:latin typeface="Times New Roman" pitchFamily="18" charset="0"/>
                <a:cs typeface="Times New Roman" pitchFamily="18" charset="0"/>
              </a:rPr>
              <a:t>Step 1. Download Scilab</a:t>
            </a:r>
          </a:p>
          <a:p>
            <a:pPr>
              <a:buNone/>
            </a:pPr>
            <a:r>
              <a:rPr lang="en-US" sz="2800" dirty="0" smtClean="0">
                <a:latin typeface="Times New Roman" pitchFamily="18" charset="0"/>
                <a:cs typeface="Times New Roman" pitchFamily="18" charset="0"/>
              </a:rPr>
              <a:t>Step 2: Run *.exe file</a:t>
            </a:r>
          </a:p>
          <a:p>
            <a:pPr>
              <a:buNone/>
            </a:pPr>
            <a:r>
              <a:rPr lang="en-US" sz="2800" dirty="0" smtClean="0">
                <a:latin typeface="Times New Roman" pitchFamily="18" charset="0"/>
                <a:cs typeface="Times New Roman" pitchFamily="18" charset="0"/>
              </a:rPr>
              <a:t>Step 3: Select the language to be used during the 		  installation process</a:t>
            </a:r>
          </a:p>
          <a:p>
            <a:pPr>
              <a:buNone/>
            </a:pPr>
            <a:r>
              <a:rPr lang="en-US" sz="2800" dirty="0" smtClean="0">
                <a:latin typeface="Times New Roman" pitchFamily="18" charset="0"/>
                <a:cs typeface="Times New Roman" pitchFamily="18" charset="0"/>
              </a:rPr>
              <a:t>Step 4: Launch the Scilab Setup Wizard</a:t>
            </a:r>
          </a:p>
          <a:p>
            <a:pPr>
              <a:buNone/>
            </a:pPr>
            <a:r>
              <a:rPr lang="en-US" sz="2800" dirty="0" smtClean="0">
                <a:latin typeface="Times New Roman" pitchFamily="18" charset="0"/>
                <a:cs typeface="Times New Roman" pitchFamily="18" charset="0"/>
              </a:rPr>
              <a:t>Step 5: Read the License Agreement</a:t>
            </a:r>
          </a:p>
          <a:p>
            <a:pPr>
              <a:buNone/>
            </a:pPr>
            <a:r>
              <a:rPr lang="en-US" sz="2800" dirty="0" smtClean="0">
                <a:latin typeface="Times New Roman" pitchFamily="18" charset="0"/>
                <a:cs typeface="Times New Roman" pitchFamily="18" charset="0"/>
              </a:rPr>
              <a:t>Step 6: Select the installation folder from you local hard   </a:t>
            </a:r>
          </a:p>
          <a:p>
            <a:pPr>
              <a:buNone/>
            </a:pPr>
            <a:r>
              <a:rPr lang="en-US" sz="2800" dirty="0" smtClean="0">
                <a:latin typeface="Times New Roman" pitchFamily="18" charset="0"/>
                <a:cs typeface="Times New Roman" pitchFamily="18" charset="0"/>
              </a:rPr>
              <a:t>             drive and press install</a:t>
            </a:r>
          </a:p>
          <a:p>
            <a:pPr>
              <a:buNone/>
            </a:pPr>
            <a:r>
              <a:rPr lang="en-US" sz="2800" dirty="0" smtClean="0">
                <a:latin typeface="Times New Roman" pitchFamily="18" charset="0"/>
                <a:cs typeface="Times New Roman" pitchFamily="18" charset="0"/>
              </a:rPr>
              <a:t>Step 7: Wait for the installation to complete.</a:t>
            </a:r>
          </a:p>
          <a:p>
            <a:pPr>
              <a:buNone/>
            </a:pPr>
            <a:r>
              <a:rPr lang="en-US" sz="2800" dirty="0" smtClean="0">
                <a:latin typeface="Times New Roman" pitchFamily="18" charset="0"/>
                <a:cs typeface="Times New Roman" pitchFamily="18" charset="0"/>
              </a:rPr>
              <a:t>Step 8: Launch the application</a:t>
            </a:r>
          </a:p>
          <a:p>
            <a:pPr>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81000" y="2438400"/>
            <a:ext cx="8229600" cy="1143000"/>
          </a:xfrm>
        </p:spPr>
        <p:txBody>
          <a:bodyPr>
            <a:normAutofit/>
          </a:bodyPr>
          <a:lstStyle/>
          <a:p>
            <a:r>
              <a:rPr lang="en-US" sz="3600" dirty="0" smtClean="0">
                <a:latin typeface="Times New Roman" pitchFamily="18" charset="0"/>
                <a:cs typeface="Times New Roman" pitchFamily="18" charset="0"/>
              </a:rPr>
              <a:t>Introduction to SCILAB</a:t>
            </a:r>
            <a:br>
              <a:rPr lang="en-US" sz="36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(A MATLAB Alternative )</a:t>
            </a:r>
            <a:endParaRPr lang="en-US" sz="28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2800" b="1" dirty="0" smtClean="0">
                <a:latin typeface="Times New Roman" pitchFamily="18" charset="0"/>
                <a:cs typeface="Times New Roman" pitchFamily="18" charset="0"/>
              </a:rPr>
              <a:t>Integrated Development Environment (IDE)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of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SCILAB</a:t>
            </a:r>
            <a:r>
              <a:rPr lang="en-US" sz="2800" dirty="0" smtClean="0">
                <a:latin typeface="Times New Roman" pitchFamily="18" charset="0"/>
                <a:cs typeface="Times New Roman" pitchFamily="18" charset="0"/>
              </a:rPr>
              <a:t> </a:t>
            </a:r>
            <a:endParaRPr lang="en-US" sz="2800" dirty="0"/>
          </a:p>
        </p:txBody>
      </p:sp>
      <p:sp>
        <p:nvSpPr>
          <p:cNvPr id="3" name="Content Placeholder 2"/>
          <p:cNvSpPr>
            <a:spLocks noGrp="1"/>
          </p:cNvSpPr>
          <p:nvPr>
            <p:ph idx="1"/>
          </p:nvPr>
        </p:nvSpPr>
        <p:spPr>
          <a:xfrm>
            <a:off x="457200" y="1828800"/>
            <a:ext cx="8229600" cy="4525963"/>
          </a:xfrm>
        </p:spPr>
        <p:txBody>
          <a:bodyPr>
            <a:normAutofit/>
          </a:bodyPr>
          <a:lstStyle/>
          <a:p>
            <a:pPr algn="just">
              <a:buNone/>
            </a:pPr>
            <a:r>
              <a:rPr lang="en-US" sz="2400" dirty="0" smtClean="0">
                <a:latin typeface="Times New Roman" pitchFamily="18" charset="0"/>
                <a:cs typeface="Times New Roman" pitchFamily="18" charset="0"/>
              </a:rPr>
              <a:t>The SCILAB IDE has four windows:</a:t>
            </a:r>
          </a:p>
          <a:p>
            <a:pPr indent="1588" algn="just">
              <a:buFont typeface="Wingdings" pitchFamily="2" charset="2"/>
              <a:buChar char="Ø"/>
            </a:pPr>
            <a:r>
              <a:rPr lang="en-US" sz="2400" b="1" dirty="0" smtClean="0">
                <a:latin typeface="Times New Roman" pitchFamily="18" charset="0"/>
                <a:cs typeface="Times New Roman" pitchFamily="18" charset="0"/>
              </a:rPr>
              <a:t>The Console</a:t>
            </a:r>
            <a:r>
              <a:rPr lang="en-US" sz="2400" dirty="0" smtClean="0">
                <a:latin typeface="Times New Roman" pitchFamily="18" charset="0"/>
                <a:cs typeface="Times New Roman" pitchFamily="18" charset="0"/>
              </a:rPr>
              <a:t>: For calculation works</a:t>
            </a:r>
          </a:p>
          <a:p>
            <a:pPr indent="1588" algn="just">
              <a:buFont typeface="Wingdings" pitchFamily="2" charset="2"/>
              <a:buChar char="Ø"/>
            </a:pPr>
            <a:r>
              <a:rPr lang="en-US" sz="2400" b="1" dirty="0" smtClean="0">
                <a:latin typeface="Times New Roman" pitchFamily="18" charset="0"/>
                <a:cs typeface="Times New Roman" pitchFamily="18" charset="0"/>
              </a:rPr>
              <a:t>The Editor</a:t>
            </a:r>
            <a:r>
              <a:rPr lang="en-US" sz="2400" dirty="0" smtClean="0">
                <a:latin typeface="Times New Roman" pitchFamily="18" charset="0"/>
                <a:cs typeface="Times New Roman" pitchFamily="18" charset="0"/>
              </a:rPr>
              <a:t>: For writing programs</a:t>
            </a:r>
          </a:p>
          <a:p>
            <a:pPr indent="1588" algn="just">
              <a:buFont typeface="Wingdings" pitchFamily="2" charset="2"/>
              <a:buChar char="Ø"/>
            </a:pPr>
            <a:r>
              <a:rPr lang="en-US" sz="2400" b="1" dirty="0" smtClean="0">
                <a:latin typeface="Times New Roman" pitchFamily="18" charset="0"/>
                <a:cs typeface="Times New Roman" pitchFamily="18" charset="0"/>
              </a:rPr>
              <a:t>The Graphic Window</a:t>
            </a:r>
            <a:r>
              <a:rPr lang="en-US" sz="2400" dirty="0" smtClean="0">
                <a:latin typeface="Times New Roman" pitchFamily="18" charset="0"/>
                <a:cs typeface="Times New Roman" pitchFamily="18" charset="0"/>
              </a:rPr>
              <a:t>: For displaying graphs</a:t>
            </a:r>
          </a:p>
          <a:p>
            <a:pPr indent="1588" algn="just">
              <a:buFont typeface="Wingdings" pitchFamily="2" charset="2"/>
              <a:buChar char="Ø"/>
            </a:pPr>
            <a:r>
              <a:rPr lang="en-US" sz="2400" b="1" dirty="0" smtClean="0">
                <a:latin typeface="Times New Roman" pitchFamily="18" charset="0"/>
                <a:cs typeface="Times New Roman" pitchFamily="18" charset="0"/>
              </a:rPr>
              <a:t>The Help Window</a:t>
            </a:r>
            <a:r>
              <a:rPr lang="en-US" sz="2400" dirty="0" smtClean="0">
                <a:latin typeface="Times New Roman" pitchFamily="18" charset="0"/>
                <a:cs typeface="Times New Roman" pitchFamily="18" charset="0"/>
              </a:rPr>
              <a:t>: Its an online/offline window ,where we   </a:t>
            </a:r>
          </a:p>
          <a:p>
            <a:pPr indent="1588" algn="just">
              <a:buNone/>
            </a:pPr>
            <a:r>
              <a:rPr lang="en-US" sz="2400" dirty="0" smtClean="0">
                <a:latin typeface="Times New Roman" pitchFamily="18" charset="0"/>
                <a:cs typeface="Times New Roman" pitchFamily="18" charset="0"/>
              </a:rPr>
              <a:t>    can learn SCILAB inbuilt functions in details.</a:t>
            </a:r>
            <a:endParaRPr lang="en-US" sz="24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noAutofit/>
          </a:bodyPr>
          <a:lstStyle/>
          <a:p>
            <a:r>
              <a:rPr lang="en-US" sz="2800" b="1" dirty="0">
                <a:latin typeface="Times New Roman" pitchFamily="18" charset="0"/>
                <a:cs typeface="Times New Roman" pitchFamily="18" charset="0"/>
              </a:rPr>
              <a:t>Scilab Variables – naming, real numbers, constants</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3" name="Picture 4"/>
          <p:cNvPicPr>
            <a:picLocks noChangeAspect="1" noChangeArrowheads="1"/>
          </p:cNvPicPr>
          <p:nvPr/>
        </p:nvPicPr>
        <p:blipFill>
          <a:blip r:embed="rId2"/>
          <a:srcRect/>
          <a:stretch>
            <a:fillRect/>
          </a:stretch>
        </p:blipFill>
        <p:spPr bwMode="auto">
          <a:xfrm>
            <a:off x="304800" y="1752600"/>
            <a:ext cx="8382000" cy="30527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304800" y="838200"/>
            <a:ext cx="8610600" cy="49911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 y="1066800"/>
            <a:ext cx="8763000" cy="6953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52399" y="1719263"/>
            <a:ext cx="8686801" cy="3419475"/>
          </a:xfrm>
          <a:prstGeom prst="rect">
            <a:avLst/>
          </a:prstGeom>
          <a:noFill/>
          <a:ln w="9525">
            <a:noFill/>
            <a:miter lim="800000"/>
            <a:headEnd/>
            <a:tailEnd/>
          </a:ln>
          <a:effectLst/>
        </p:spPr>
      </p:pic>
      <p:sp>
        <p:nvSpPr>
          <p:cNvPr id="5" name="TextBox 4"/>
          <p:cNvSpPr txBox="1"/>
          <p:nvPr/>
        </p:nvSpPr>
        <p:spPr>
          <a:xfrm>
            <a:off x="228600" y="533400"/>
            <a:ext cx="864339" cy="369332"/>
          </a:xfrm>
          <a:prstGeom prst="rect">
            <a:avLst/>
          </a:prstGeom>
          <a:noFill/>
        </p:spPr>
        <p:txBody>
          <a:bodyPr wrap="none" rtlCol="0">
            <a:spAutoFit/>
          </a:bodyPr>
          <a:lstStyle/>
          <a:p>
            <a:r>
              <a:rPr lang="en-US" dirty="0" smtClean="0">
                <a:latin typeface="Times New Roman" pitchFamily="18" charset="0"/>
                <a:cs typeface="Times New Roman" pitchFamily="18" charset="0"/>
              </a:rPr>
              <a:t>NOTE:</a:t>
            </a:r>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95263" y="381000"/>
            <a:ext cx="8753475" cy="57912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81000" y="533400"/>
            <a:ext cx="8610600" cy="6096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2400" y="685800"/>
            <a:ext cx="8763000" cy="2933700"/>
          </a:xfrm>
          <a:prstGeom prst="rect">
            <a:avLst/>
          </a:prstGeom>
          <a:noFill/>
          <a:ln w="9525">
            <a:noFill/>
            <a:miter lim="800000"/>
            <a:headEnd/>
            <a:tailEnd/>
          </a:ln>
          <a:effectLst/>
        </p:spPr>
      </p:pic>
      <p:sp>
        <p:nvSpPr>
          <p:cNvPr id="4" name="TextBox 3"/>
          <p:cNvSpPr txBox="1"/>
          <p:nvPr/>
        </p:nvSpPr>
        <p:spPr>
          <a:xfrm>
            <a:off x="304800" y="304800"/>
            <a:ext cx="864339" cy="369332"/>
          </a:xfrm>
          <a:prstGeom prst="rect">
            <a:avLst/>
          </a:prstGeom>
          <a:noFill/>
        </p:spPr>
        <p:txBody>
          <a:bodyPr wrap="none" rtlCol="0">
            <a:spAutoFit/>
          </a:bodyPr>
          <a:lstStyle/>
          <a:p>
            <a:r>
              <a:rPr lang="en-US" dirty="0" smtClean="0">
                <a:latin typeface="Times New Roman" pitchFamily="18" charset="0"/>
                <a:cs typeface="Times New Roman" pitchFamily="18" charset="0"/>
              </a:rPr>
              <a:t>NOTE:</a:t>
            </a:r>
            <a:endParaRPr lang="en-US"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srcRect/>
          <a:stretch>
            <a:fillRect/>
          </a:stretch>
        </p:blipFill>
        <p:spPr bwMode="auto">
          <a:xfrm>
            <a:off x="304800" y="381000"/>
            <a:ext cx="8458200" cy="60198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28600" y="228600"/>
            <a:ext cx="8763000" cy="635317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8600" y="381000"/>
            <a:ext cx="8610600" cy="60198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04800" y="609600"/>
            <a:ext cx="8534400" cy="57245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52400" y="609600"/>
            <a:ext cx="8991600" cy="42672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srcRect/>
          <a:stretch>
            <a:fillRect/>
          </a:stretch>
        </p:blipFill>
        <p:spPr bwMode="auto">
          <a:xfrm>
            <a:off x="304800" y="228600"/>
            <a:ext cx="8610600" cy="63246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52400" y="152401"/>
            <a:ext cx="8839200" cy="647699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04799" y="266700"/>
            <a:ext cx="8610601" cy="6324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4800" y="381000"/>
            <a:ext cx="8343900" cy="37338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28600" y="762000"/>
            <a:ext cx="8686800" cy="51816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304799" y="138113"/>
            <a:ext cx="8534401" cy="65817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0" y="304800"/>
            <a:ext cx="8991600" cy="50958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a:bodyPr>
          <a:lstStyle/>
          <a:p>
            <a:r>
              <a:rPr lang="en-US" dirty="0" smtClean="0">
                <a:latin typeface="Times New Roman" pitchFamily="18" charset="0"/>
                <a:cs typeface="Times New Roman" pitchFamily="18" charset="0"/>
              </a:rPr>
              <a:t>Basic operations on Matrix</a:t>
            </a:r>
            <a:endParaRPr lang="en-US"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219200" y="457200"/>
            <a:ext cx="2667000" cy="6172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181600" y="533400"/>
            <a:ext cx="3429000" cy="62484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0" y="228600"/>
            <a:ext cx="3581400" cy="6324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800600" y="228600"/>
            <a:ext cx="3124200" cy="62484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981200" y="304800"/>
            <a:ext cx="3352800" cy="6248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562600" y="304800"/>
            <a:ext cx="2124075" cy="199072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52400" y="0"/>
            <a:ext cx="8839200" cy="67818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381000" y="381000"/>
            <a:ext cx="8258175" cy="4572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57200" y="609600"/>
            <a:ext cx="8067675" cy="31242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228600" y="838200"/>
            <a:ext cx="8686800" cy="527208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304800" y="381000"/>
            <a:ext cx="8763000" cy="59436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228600" y="381000"/>
            <a:ext cx="8610600" cy="6038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304800" y="533400"/>
            <a:ext cx="86106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228600" y="304800"/>
            <a:ext cx="8315325" cy="647700"/>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a:stretch>
            <a:fillRect/>
          </a:stretch>
        </p:blipFill>
        <p:spPr bwMode="auto">
          <a:xfrm>
            <a:off x="200025" y="838200"/>
            <a:ext cx="8715375" cy="5834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52400" y="571500"/>
            <a:ext cx="883920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228600" y="533400"/>
            <a:ext cx="85344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457200" y="228600"/>
            <a:ext cx="8458200" cy="6305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792162"/>
          </a:xfrm>
        </p:spPr>
        <p:txBody>
          <a:bodyPr>
            <a:normAutofit/>
          </a:bodyPr>
          <a:lstStyle/>
          <a:p>
            <a:r>
              <a:rPr lang="en-US" sz="2800" b="1" dirty="0" smtClean="0">
                <a:latin typeface="Times New Roman" pitchFamily="18" charset="0"/>
                <a:cs typeface="Times New Roman" pitchFamily="18" charset="0"/>
              </a:rPr>
              <a:t>Scilab programming :</a:t>
            </a:r>
            <a:r>
              <a:rPr lang="en-US" sz="2400" b="1" dirty="0" smtClean="0">
                <a:latin typeface="Times New Roman" pitchFamily="18" charset="0"/>
                <a:cs typeface="Times New Roman" pitchFamily="18" charset="0"/>
              </a:rPr>
              <a:t>Introduction to looping concepts</a:t>
            </a:r>
            <a:endParaRPr lang="en-US" sz="2400" dirty="0">
              <a:latin typeface="Times New Roman" pitchFamily="18" charset="0"/>
              <a:cs typeface="Times New Roman" pitchFamily="18" charset="0"/>
            </a:endParaRPr>
          </a:p>
        </p:txBody>
      </p:sp>
      <p:pic>
        <p:nvPicPr>
          <p:cNvPr id="29698" name="Picture 2"/>
          <p:cNvPicPr>
            <a:picLocks noChangeAspect="1" noChangeArrowheads="1"/>
          </p:cNvPicPr>
          <p:nvPr/>
        </p:nvPicPr>
        <p:blipFill>
          <a:blip r:embed="rId2"/>
          <a:srcRect/>
          <a:stretch>
            <a:fillRect/>
          </a:stretch>
        </p:blipFill>
        <p:spPr bwMode="auto">
          <a:xfrm>
            <a:off x="457200" y="1371600"/>
            <a:ext cx="8029575"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457200" y="533400"/>
            <a:ext cx="83058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04800" y="990600"/>
            <a:ext cx="8382000" cy="31242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228600" y="1447800"/>
            <a:ext cx="8610600"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228600" y="228600"/>
            <a:ext cx="8686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304800" y="609600"/>
            <a:ext cx="85344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228600" y="609600"/>
            <a:ext cx="8610600" cy="5181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152400" y="685800"/>
            <a:ext cx="8686800" cy="465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52399" y="304800"/>
            <a:ext cx="8839201" cy="1828800"/>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a:srcRect/>
          <a:stretch>
            <a:fillRect/>
          </a:stretch>
        </p:blipFill>
        <p:spPr bwMode="auto">
          <a:xfrm>
            <a:off x="304800" y="1752600"/>
            <a:ext cx="8534400" cy="47863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381000" y="609600"/>
            <a:ext cx="8305800" cy="56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381000" y="228600"/>
            <a:ext cx="8610600"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152400" y="381000"/>
            <a:ext cx="7924800" cy="838200"/>
          </a:xfrm>
          <a:prstGeom prst="rect">
            <a:avLst/>
          </a:prstGeom>
          <a:noFill/>
          <a:ln w="9525">
            <a:noFill/>
            <a:miter lim="800000"/>
            <a:headEnd/>
            <a:tailEnd/>
          </a:ln>
          <a:effectLst/>
        </p:spPr>
      </p:pic>
      <p:pic>
        <p:nvPicPr>
          <p:cNvPr id="39939" name="Picture 3"/>
          <p:cNvPicPr>
            <a:picLocks noChangeAspect="1" noChangeArrowheads="1"/>
          </p:cNvPicPr>
          <p:nvPr/>
        </p:nvPicPr>
        <p:blipFill>
          <a:blip r:embed="rId3"/>
          <a:srcRect/>
          <a:stretch>
            <a:fillRect/>
          </a:stretch>
        </p:blipFill>
        <p:spPr bwMode="auto">
          <a:xfrm>
            <a:off x="304800" y="1143000"/>
            <a:ext cx="7696200" cy="1600200"/>
          </a:xfrm>
          <a:prstGeom prst="rect">
            <a:avLst/>
          </a:prstGeom>
          <a:noFill/>
          <a:ln w="9525">
            <a:noFill/>
            <a:miter lim="800000"/>
            <a:headEnd/>
            <a:tailEnd/>
          </a:ln>
          <a:effectLst/>
        </p:spPr>
      </p:pic>
      <p:pic>
        <p:nvPicPr>
          <p:cNvPr id="39942" name="Picture 6"/>
          <p:cNvPicPr>
            <a:picLocks noChangeAspect="1" noChangeArrowheads="1"/>
          </p:cNvPicPr>
          <p:nvPr/>
        </p:nvPicPr>
        <p:blipFill>
          <a:blip r:embed="rId4"/>
          <a:srcRect/>
          <a:stretch>
            <a:fillRect/>
          </a:stretch>
        </p:blipFill>
        <p:spPr bwMode="auto">
          <a:xfrm>
            <a:off x="533400" y="2971800"/>
            <a:ext cx="8229600" cy="3538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228600" y="228600"/>
            <a:ext cx="8382000" cy="4419600"/>
          </a:xfrm>
          <a:prstGeom prst="rect">
            <a:avLst/>
          </a:prstGeom>
          <a:noFill/>
          <a:ln w="9525">
            <a:noFill/>
            <a:miter lim="800000"/>
            <a:headEnd/>
            <a:tailEnd/>
          </a:ln>
          <a:effectLst/>
        </p:spPr>
      </p:pic>
      <p:pic>
        <p:nvPicPr>
          <p:cNvPr id="40964" name="Picture 4"/>
          <p:cNvPicPr>
            <a:picLocks noChangeAspect="1" noChangeArrowheads="1"/>
          </p:cNvPicPr>
          <p:nvPr/>
        </p:nvPicPr>
        <p:blipFill>
          <a:blip r:embed="rId3"/>
          <a:srcRect/>
          <a:stretch>
            <a:fillRect/>
          </a:stretch>
        </p:blipFill>
        <p:spPr bwMode="auto">
          <a:xfrm>
            <a:off x="304800" y="4495800"/>
            <a:ext cx="8229600" cy="2047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457200" y="838200"/>
            <a:ext cx="8305800" cy="434340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152400" y="381000"/>
            <a:ext cx="8610600" cy="5648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0" y="685800"/>
            <a:ext cx="9144000" cy="4257675"/>
          </a:xfrm>
          <a:prstGeom prst="rect">
            <a:avLst/>
          </a:prstGeom>
          <a:noFill/>
          <a:ln w="9525">
            <a:noFill/>
            <a:miter lim="800000"/>
            <a:headEnd/>
            <a:tailEnd/>
          </a:ln>
          <a:effectLst/>
        </p:spPr>
      </p:pic>
      <p:pic>
        <p:nvPicPr>
          <p:cNvPr id="43011" name="Picture 3"/>
          <p:cNvPicPr>
            <a:picLocks noChangeAspect="1" noChangeArrowheads="1"/>
          </p:cNvPicPr>
          <p:nvPr/>
        </p:nvPicPr>
        <p:blipFill>
          <a:blip r:embed="rId3"/>
          <a:srcRect/>
          <a:stretch>
            <a:fillRect/>
          </a:stretch>
        </p:blipFill>
        <p:spPr bwMode="auto">
          <a:xfrm>
            <a:off x="228600" y="4876800"/>
            <a:ext cx="8686800" cy="1828800"/>
          </a:xfrm>
          <a:prstGeom prst="rect">
            <a:avLst/>
          </a:prstGeom>
          <a:noFill/>
          <a:ln w="9525">
            <a:noFill/>
            <a:miter lim="800000"/>
            <a:headEnd/>
            <a:tailEnd/>
          </a:ln>
          <a:effectLst/>
        </p:spPr>
      </p:pic>
      <p:sp>
        <p:nvSpPr>
          <p:cNvPr id="4" name="TextBox 3"/>
          <p:cNvSpPr txBox="1"/>
          <p:nvPr/>
        </p:nvSpPr>
        <p:spPr>
          <a:xfrm>
            <a:off x="685800" y="3810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Example:</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458200" cy="1143000"/>
          </a:xfrm>
        </p:spPr>
        <p:txBody>
          <a:bodyPr>
            <a:noAutofit/>
          </a:bodyPr>
          <a:lstStyle/>
          <a:p>
            <a:r>
              <a:rPr lang="en-US" sz="3200" b="1" dirty="0" smtClean="0">
                <a:solidFill>
                  <a:srgbClr val="7030A0"/>
                </a:solidFill>
                <a:latin typeface="Times New Roman" pitchFamily="18" charset="0"/>
                <a:cs typeface="Times New Roman" pitchFamily="18" charset="0"/>
              </a:rPr>
              <a:t>DIFFERENT METHODS </a:t>
            </a:r>
            <a:br>
              <a:rPr lang="en-US" sz="3200" b="1" dirty="0" smtClean="0">
                <a:solidFill>
                  <a:srgbClr val="7030A0"/>
                </a:solidFill>
                <a:latin typeface="Times New Roman" pitchFamily="18" charset="0"/>
                <a:cs typeface="Times New Roman" pitchFamily="18" charset="0"/>
              </a:rPr>
            </a:br>
            <a:r>
              <a:rPr lang="en-US" sz="3200" b="1" dirty="0" smtClean="0">
                <a:solidFill>
                  <a:srgbClr val="7030A0"/>
                </a:solidFill>
                <a:latin typeface="Times New Roman" pitchFamily="18" charset="0"/>
                <a:cs typeface="Times New Roman" pitchFamily="18" charset="0"/>
              </a:rPr>
              <a:t>OF </a:t>
            </a:r>
            <a:br>
              <a:rPr lang="en-US" sz="3200" b="1" dirty="0" smtClean="0">
                <a:solidFill>
                  <a:srgbClr val="7030A0"/>
                </a:solidFill>
                <a:latin typeface="Times New Roman" pitchFamily="18" charset="0"/>
                <a:cs typeface="Times New Roman" pitchFamily="18" charset="0"/>
              </a:rPr>
            </a:br>
            <a:r>
              <a:rPr lang="en-US" sz="3200" b="1" dirty="0" smtClean="0">
                <a:solidFill>
                  <a:srgbClr val="7030A0"/>
                </a:solidFill>
                <a:latin typeface="Times New Roman" pitchFamily="18" charset="0"/>
                <a:cs typeface="Times New Roman" pitchFamily="18" charset="0"/>
              </a:rPr>
              <a:t>VISUALIZING THE OUTPUT</a:t>
            </a:r>
            <a:endParaRPr lang="en-US" sz="3200"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228600" y="228600"/>
            <a:ext cx="8686800" cy="6448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228600" y="381000"/>
            <a:ext cx="8534400" cy="3267075"/>
          </a:xfrm>
          <a:prstGeom prst="rect">
            <a:avLst/>
          </a:prstGeom>
          <a:noFill/>
          <a:ln w="9525">
            <a:noFill/>
            <a:miter lim="800000"/>
            <a:headEnd/>
            <a:tailEnd/>
          </a:ln>
          <a:effectLst/>
        </p:spPr>
      </p:pic>
      <p:pic>
        <p:nvPicPr>
          <p:cNvPr id="45059" name="Picture 3"/>
          <p:cNvPicPr>
            <a:picLocks noChangeAspect="1" noChangeArrowheads="1"/>
          </p:cNvPicPr>
          <p:nvPr/>
        </p:nvPicPr>
        <p:blipFill>
          <a:blip r:embed="rId3"/>
          <a:srcRect/>
          <a:stretch>
            <a:fillRect/>
          </a:stretch>
        </p:blipFill>
        <p:spPr bwMode="auto">
          <a:xfrm>
            <a:off x="152400" y="3429000"/>
            <a:ext cx="8534400" cy="2400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304800" y="304800"/>
            <a:ext cx="8839200" cy="632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152401" y="152400"/>
            <a:ext cx="8839199"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609600" y="762000"/>
            <a:ext cx="8229600" cy="505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152400" y="609600"/>
            <a:ext cx="8763000" cy="5495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381000" y="762000"/>
            <a:ext cx="8610600" cy="5972175"/>
          </a:xfrm>
          <a:prstGeom prst="rect">
            <a:avLst/>
          </a:prstGeom>
          <a:noFill/>
          <a:ln w="9525">
            <a:noFill/>
            <a:miter lim="800000"/>
            <a:headEnd/>
            <a:tailEnd/>
          </a:ln>
          <a:effectLst/>
        </p:spPr>
      </p:pic>
      <p:sp>
        <p:nvSpPr>
          <p:cNvPr id="3" name="TextBox 2"/>
          <p:cNvSpPr txBox="1"/>
          <p:nvPr/>
        </p:nvSpPr>
        <p:spPr>
          <a:xfrm>
            <a:off x="609600" y="228600"/>
            <a:ext cx="167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Example: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What is SCILAB?</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buNone/>
            </a:pPr>
            <a:r>
              <a:rPr lang="en-US" b="1" dirty="0" smtClean="0"/>
              <a:t>	</a:t>
            </a:r>
            <a:r>
              <a:rPr lang="en-US" sz="1900" b="1" dirty="0" smtClean="0">
                <a:latin typeface="Times New Roman" pitchFamily="18" charset="0"/>
                <a:cs typeface="Times New Roman" pitchFamily="18" charset="0"/>
              </a:rPr>
              <a:t>Scilab</a:t>
            </a:r>
            <a:r>
              <a:rPr lang="en-US" sz="1900" dirty="0" smtClean="0">
                <a:latin typeface="Times New Roman" pitchFamily="18" charset="0"/>
                <a:cs typeface="Times New Roman" pitchFamily="18" charset="0"/>
              </a:rPr>
              <a:t>(Scientific </a:t>
            </a:r>
            <a:r>
              <a:rPr lang="en-US" sz="1900" dirty="0">
                <a:latin typeface="Times New Roman" pitchFamily="18" charset="0"/>
                <a:cs typeface="Times New Roman" pitchFamily="18" charset="0"/>
              </a:rPr>
              <a:t>Laboratory) is free and open source software for numerical computation providing a powerful computing environment for </a:t>
            </a:r>
            <a:r>
              <a:rPr lang="en-US" sz="1900" dirty="0" smtClean="0">
                <a:latin typeface="Times New Roman" pitchFamily="18" charset="0"/>
                <a:cs typeface="Times New Roman" pitchFamily="18" charset="0"/>
              </a:rPr>
              <a:t>Engineering </a:t>
            </a:r>
            <a:r>
              <a:rPr lang="en-US" sz="1900" dirty="0">
                <a:latin typeface="Times New Roman" pitchFamily="18" charset="0"/>
                <a:cs typeface="Times New Roman" pitchFamily="18" charset="0"/>
              </a:rPr>
              <a:t>and </a:t>
            </a:r>
            <a:r>
              <a:rPr lang="en-US" sz="1900" dirty="0" smtClean="0">
                <a:latin typeface="Times New Roman" pitchFamily="18" charset="0"/>
                <a:cs typeface="Times New Roman" pitchFamily="18" charset="0"/>
              </a:rPr>
              <a:t>Scientific applications, which includes mathematical </a:t>
            </a:r>
            <a:r>
              <a:rPr lang="en-US" sz="1900" dirty="0">
                <a:latin typeface="Times New Roman" pitchFamily="18" charset="0"/>
                <a:cs typeface="Times New Roman" pitchFamily="18" charset="0"/>
              </a:rPr>
              <a:t>operations and data analysis.  </a:t>
            </a:r>
            <a:endParaRPr lang="en-US" sz="1900" dirty="0" smtClean="0">
              <a:latin typeface="Times New Roman" pitchFamily="18" charset="0"/>
              <a:cs typeface="Times New Roman" pitchFamily="18" charset="0"/>
            </a:endParaRPr>
          </a:p>
          <a:p>
            <a:pPr algn="just">
              <a:lnSpc>
                <a:spcPct val="150000"/>
              </a:lnSpc>
              <a:buNone/>
            </a:pPr>
            <a:r>
              <a:rPr lang="en-US" sz="1900" b="1" dirty="0" smtClean="0">
                <a:latin typeface="Times New Roman" pitchFamily="18" charset="0"/>
                <a:cs typeface="Times New Roman" pitchFamily="18" charset="0"/>
              </a:rPr>
              <a:t>	Scilab</a:t>
            </a:r>
            <a:r>
              <a:rPr lang="en-US" sz="1900" dirty="0">
                <a:latin typeface="Times New Roman" pitchFamily="18" charset="0"/>
                <a:cs typeface="Times New Roman" pitchFamily="18" charset="0"/>
              </a:rPr>
              <a:t> was created in 1990 by researchers </a:t>
            </a:r>
            <a:r>
              <a:rPr lang="en-US" sz="1900" dirty="0" smtClean="0">
                <a:latin typeface="Times New Roman" pitchFamily="18" charset="0"/>
                <a:cs typeface="Times New Roman" pitchFamily="18" charset="0"/>
              </a:rPr>
              <a:t>from the French Institute for Research in Computer Science and Control (INRIA). </a:t>
            </a:r>
            <a:r>
              <a:rPr lang="en-US" sz="1900" dirty="0">
                <a:latin typeface="Times New Roman" pitchFamily="18" charset="0"/>
                <a:cs typeface="Times New Roman" pitchFamily="18" charset="0"/>
              </a:rPr>
              <a:t>The </a:t>
            </a:r>
            <a:r>
              <a:rPr lang="en-US" sz="1900" b="1" dirty="0">
                <a:latin typeface="Times New Roman" pitchFamily="18" charset="0"/>
                <a:cs typeface="Times New Roman" pitchFamily="18" charset="0"/>
              </a:rPr>
              <a:t>Scilab</a:t>
            </a:r>
            <a:r>
              <a:rPr lang="en-US" sz="1900" dirty="0">
                <a:latin typeface="Times New Roman" pitchFamily="18" charset="0"/>
                <a:cs typeface="Times New Roman" pitchFamily="18" charset="0"/>
              </a:rPr>
              <a:t> Consortium was formed in May 2003 to broaden contributions and promote </a:t>
            </a:r>
            <a:r>
              <a:rPr lang="en-US" sz="1900" b="1" dirty="0">
                <a:latin typeface="Times New Roman" pitchFamily="18" charset="0"/>
                <a:cs typeface="Times New Roman" pitchFamily="18" charset="0"/>
              </a:rPr>
              <a:t>Scilab</a:t>
            </a:r>
            <a:r>
              <a:rPr lang="en-US" sz="1900" dirty="0">
                <a:latin typeface="Times New Roman" pitchFamily="18" charset="0"/>
                <a:cs typeface="Times New Roman" pitchFamily="18" charset="0"/>
              </a:rPr>
              <a:t> as worldwide reference software in academia and industry.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457200" y="361950"/>
            <a:ext cx="8077200" cy="6134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304800" y="381000"/>
            <a:ext cx="8572500" cy="6105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28600" y="457200"/>
            <a:ext cx="8734425" cy="2800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304799" y="304800"/>
            <a:ext cx="8610601"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381000" y="304800"/>
            <a:ext cx="8382000" cy="65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152400" y="685800"/>
            <a:ext cx="8839200" cy="4686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228600" y="400050"/>
            <a:ext cx="8610600" cy="6057900"/>
          </a:xfrm>
          <a:prstGeom prst="rect">
            <a:avLst/>
          </a:prstGeom>
          <a:noFill/>
          <a:ln w="9525">
            <a:noFill/>
            <a:miter lim="800000"/>
            <a:headEnd/>
            <a:tailEnd/>
          </a:ln>
          <a:effectLst/>
        </p:spPr>
      </p:pic>
      <p:sp>
        <p:nvSpPr>
          <p:cNvPr id="3" name="TextBox 2"/>
          <p:cNvSpPr txBox="1"/>
          <p:nvPr/>
        </p:nvSpPr>
        <p:spPr>
          <a:xfrm>
            <a:off x="5181600" y="1676400"/>
            <a:ext cx="1385316" cy="369332"/>
          </a:xfrm>
          <a:prstGeom prst="rect">
            <a:avLst/>
          </a:prstGeom>
          <a:noFill/>
        </p:spPr>
        <p:txBody>
          <a:bodyPr wrap="none" rtlCol="0">
            <a:spAutoFit/>
          </a:bodyPr>
          <a:lstStyle/>
          <a:p>
            <a:r>
              <a:rPr lang="en-US" dirty="0" smtClean="0">
                <a:latin typeface="Times New Roman" pitchFamily="18" charset="0"/>
                <a:cs typeface="Times New Roman" pitchFamily="18" charset="0"/>
              </a:rPr>
              <a:t>Ek=1/2mv^2</a:t>
            </a:r>
            <a:endParaRPr lang="en-US" dirty="0">
              <a:latin typeface="Times New Roman" pitchFamily="18" charset="0"/>
              <a:cs typeface="Times New Roman" pitchFamily="18" charset="0"/>
            </a:endParaRPr>
          </a:p>
        </p:txBody>
      </p:sp>
      <p:sp>
        <p:nvSpPr>
          <p:cNvPr id="5" name="Rounded Rectangle 4"/>
          <p:cNvSpPr/>
          <p:nvPr/>
        </p:nvSpPr>
        <p:spPr>
          <a:xfrm>
            <a:off x="3810000" y="1524000"/>
            <a:ext cx="1371600" cy="457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228600" y="304800"/>
            <a:ext cx="84582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152400" y="457200"/>
            <a:ext cx="8763000" cy="5514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1295400" y="381000"/>
            <a:ext cx="6457950" cy="598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Times New Roman" pitchFamily="18" charset="0"/>
                <a:cs typeface="Times New Roman" pitchFamily="18" charset="0"/>
              </a:rPr>
              <a:t>What does </a:t>
            </a:r>
            <a:r>
              <a:rPr lang="en-US" sz="3600" dirty="0" smtClean="0">
                <a:latin typeface="Times New Roman" pitchFamily="18" charset="0"/>
                <a:cs typeface="Times New Roman" pitchFamily="18" charset="0"/>
              </a:rPr>
              <a:t>SCILAB </a:t>
            </a:r>
            <a:r>
              <a:rPr lang="en-US" sz="3600" dirty="0">
                <a:latin typeface="Times New Roman" pitchFamily="18" charset="0"/>
                <a:cs typeface="Times New Roman" pitchFamily="18" charset="0"/>
              </a:rPr>
              <a:t>do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382000" cy="5181600"/>
          </a:xfrm>
        </p:spPr>
        <p:txBody>
          <a:bodyPr>
            <a:noAutofit/>
          </a:bodyPr>
          <a:lstStyle/>
          <a:p>
            <a:pPr fontAlgn="base">
              <a:buNone/>
            </a:pPr>
            <a:r>
              <a:rPr lang="en-US" sz="2400" dirty="0">
                <a:latin typeface="Times New Roman" pitchFamily="18" charset="0"/>
                <a:cs typeface="Times New Roman" pitchFamily="18" charset="0"/>
              </a:rPr>
              <a:t>The default Scilab installation comes with a basic set of functions for</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fontAlgn="base"/>
            <a:r>
              <a:rPr lang="en-US" sz="2000" dirty="0" smtClean="0">
                <a:latin typeface="Times New Roman" pitchFamily="18" charset="0"/>
                <a:cs typeface="Times New Roman" pitchFamily="18" charset="0"/>
              </a:rPr>
              <a:t>Basic mathematical  </a:t>
            </a:r>
            <a:r>
              <a:rPr lang="en-US" sz="2000" dirty="0">
                <a:latin typeface="Times New Roman" pitchFamily="18" charset="0"/>
                <a:cs typeface="Times New Roman" pitchFamily="18" charset="0"/>
              </a:rPr>
              <a:t>operators (addition, subtraction, multiplication, division, etc.)</a:t>
            </a:r>
          </a:p>
          <a:p>
            <a:pPr fontAlgn="base"/>
            <a:r>
              <a:rPr lang="en-US" sz="2000" dirty="0" smtClean="0">
                <a:latin typeface="Times New Roman" pitchFamily="18" charset="0"/>
                <a:cs typeface="Times New Roman" pitchFamily="18" charset="0"/>
              </a:rPr>
              <a:t>Logical </a:t>
            </a:r>
            <a:r>
              <a:rPr lang="en-US" sz="2000" dirty="0">
                <a:latin typeface="Times New Roman" pitchFamily="18" charset="0"/>
                <a:cs typeface="Times New Roman" pitchFamily="18" charset="0"/>
              </a:rPr>
              <a:t>operations (AND, OR, NOT, etc.)</a:t>
            </a:r>
          </a:p>
          <a:p>
            <a:pPr fontAlgn="base"/>
            <a:r>
              <a:rPr lang="en-US" sz="2000" dirty="0">
                <a:latin typeface="Times New Roman" pitchFamily="18" charset="0"/>
                <a:cs typeface="Times New Roman" pitchFamily="18" charset="0"/>
              </a:rPr>
              <a:t>B</a:t>
            </a:r>
            <a:r>
              <a:rPr lang="en-US" sz="2000" dirty="0" smtClean="0">
                <a:latin typeface="Times New Roman" pitchFamily="18" charset="0"/>
                <a:cs typeface="Times New Roman" pitchFamily="18" charset="0"/>
              </a:rPr>
              <a:t>asic </a:t>
            </a:r>
            <a:r>
              <a:rPr lang="en-US" sz="2000" dirty="0">
                <a:latin typeface="Times New Roman" pitchFamily="18" charset="0"/>
                <a:cs typeface="Times New Roman" pitchFamily="18" charset="0"/>
              </a:rPr>
              <a:t>operators can be applied to various data types </a:t>
            </a:r>
            <a:r>
              <a:rPr lang="en-US" sz="2000" dirty="0" smtClean="0">
                <a:latin typeface="Times New Roman" pitchFamily="18" charset="0"/>
                <a:cs typeface="Times New Roman" pitchFamily="18" charset="0"/>
              </a:rPr>
              <a:t>(Booleans, </a:t>
            </a:r>
            <a:r>
              <a:rPr lang="en-US" sz="2000" dirty="0">
                <a:latin typeface="Times New Roman" pitchFamily="18" charset="0"/>
                <a:cs typeface="Times New Roman" pitchFamily="18" charset="0"/>
              </a:rPr>
              <a:t>integers, floating </a:t>
            </a:r>
            <a:r>
              <a:rPr lang="en-US" sz="2000" dirty="0" smtClean="0">
                <a:latin typeface="Times New Roman" pitchFamily="18" charset="0"/>
                <a:cs typeface="Times New Roman" pitchFamily="18" charset="0"/>
              </a:rPr>
              <a:t>point</a:t>
            </a:r>
            <a:r>
              <a:rPr lang="en-US" sz="2000" dirty="0">
                <a:latin typeface="Times New Roman" pitchFamily="18" charset="0"/>
                <a:cs typeface="Times New Roman" pitchFamily="18" charset="0"/>
              </a:rPr>
              <a:t>, strings, etc</a:t>
            </a:r>
            <a:r>
              <a:rPr lang="en-US" sz="2000" dirty="0" smtClean="0">
                <a:latin typeface="Times New Roman" pitchFamily="18" charset="0"/>
                <a:cs typeface="Times New Roman" pitchFamily="18" charset="0"/>
              </a:rPr>
              <a:t>.)</a:t>
            </a:r>
          </a:p>
          <a:p>
            <a:pPr fontAlgn="base"/>
            <a:r>
              <a:rPr lang="en-US" sz="2000" dirty="0" smtClean="0">
                <a:latin typeface="Times New Roman" pitchFamily="18" charset="0"/>
                <a:cs typeface="Times New Roman" pitchFamily="18" charset="0"/>
              </a:rPr>
              <a:t>Matrix manipulation (transpose, product and sum of array elements, etc.)</a:t>
            </a:r>
          </a:p>
          <a:p>
            <a:pPr fontAlgn="base"/>
            <a:r>
              <a:rPr lang="en-US" sz="2000" dirty="0" smtClean="0">
                <a:latin typeface="Times New Roman" pitchFamily="18" charset="0"/>
                <a:cs typeface="Times New Roman" pitchFamily="18" charset="0"/>
              </a:rPr>
              <a:t>Trigonometric functions (sine, cosine, tangent, cotangent, etc.)</a:t>
            </a:r>
            <a:endParaRPr lang="en-US" sz="2000" dirty="0">
              <a:latin typeface="Times New Roman" pitchFamily="18" charset="0"/>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457200" y="304800"/>
            <a:ext cx="8382000" cy="6296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381000" y="990600"/>
            <a:ext cx="86106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152401" y="304800"/>
            <a:ext cx="8610600" cy="9525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152400" y="914400"/>
            <a:ext cx="8763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381000" y="228600"/>
            <a:ext cx="84582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152400" y="304800"/>
            <a:ext cx="8763000" cy="4619625"/>
          </a:xfrm>
          <a:prstGeom prst="rect">
            <a:avLst/>
          </a:prstGeom>
          <a:noFill/>
          <a:ln w="9525">
            <a:noFill/>
            <a:miter lim="800000"/>
            <a:headEnd/>
            <a:tailEnd/>
          </a:ln>
          <a:effectLst/>
        </p:spPr>
      </p:pic>
      <p:pic>
        <p:nvPicPr>
          <p:cNvPr id="66563" name="Picture 3"/>
          <p:cNvPicPr>
            <a:picLocks noChangeAspect="1" noChangeArrowheads="1"/>
          </p:cNvPicPr>
          <p:nvPr/>
        </p:nvPicPr>
        <p:blipFill>
          <a:blip r:embed="rId3"/>
          <a:srcRect/>
          <a:stretch>
            <a:fillRect/>
          </a:stretch>
        </p:blipFill>
        <p:spPr bwMode="auto">
          <a:xfrm>
            <a:off x="228600" y="4724400"/>
            <a:ext cx="8915400" cy="1504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p:cNvPicPr>
            <a:picLocks noChangeAspect="1" noChangeArrowheads="1"/>
          </p:cNvPicPr>
          <p:nvPr/>
        </p:nvPicPr>
        <p:blipFill>
          <a:blip r:embed="rId2"/>
          <a:srcRect/>
          <a:stretch>
            <a:fillRect/>
          </a:stretch>
        </p:blipFill>
        <p:spPr bwMode="auto">
          <a:xfrm>
            <a:off x="228600" y="381000"/>
            <a:ext cx="8534400" cy="6067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1066800" y="304800"/>
            <a:ext cx="6819900" cy="6162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304800" y="762000"/>
            <a:ext cx="8686800" cy="4838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srcRect/>
          <a:stretch>
            <a:fillRect/>
          </a:stretch>
        </p:blipFill>
        <p:spPr bwMode="auto">
          <a:xfrm>
            <a:off x="381000" y="609600"/>
            <a:ext cx="8534400" cy="5524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685801" y="457200"/>
            <a:ext cx="8458199" cy="5181600"/>
          </a:xfrm>
          <a:prstGeom prst="rect">
            <a:avLst/>
          </a:prstGeom>
          <a:noFill/>
          <a:ln w="9525">
            <a:noFill/>
            <a:miter lim="800000"/>
            <a:headEnd/>
            <a:tailEnd/>
          </a:ln>
          <a:effectLst/>
        </p:spPr>
      </p:pic>
      <p:pic>
        <p:nvPicPr>
          <p:cNvPr id="71683" name="Picture 3"/>
          <p:cNvPicPr>
            <a:picLocks noChangeAspect="1" noChangeArrowheads="1"/>
          </p:cNvPicPr>
          <p:nvPr/>
        </p:nvPicPr>
        <p:blipFill>
          <a:blip r:embed="rId3"/>
          <a:srcRect/>
          <a:stretch>
            <a:fillRect/>
          </a:stretch>
        </p:blipFill>
        <p:spPr bwMode="auto">
          <a:xfrm>
            <a:off x="914400" y="5029200"/>
            <a:ext cx="7696200" cy="160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1"/>
            <a:ext cx="8229600" cy="2743200"/>
          </a:xfrm>
        </p:spPr>
        <p:txBody>
          <a:bodyPr/>
          <a:lstStyle/>
          <a:p>
            <a:pPr fontAlgn="base"/>
            <a:r>
              <a:rPr lang="en-US" sz="2000" dirty="0" smtClean="0">
                <a:latin typeface="Times New Roman" pitchFamily="18" charset="0"/>
                <a:cs typeface="Times New Roman" pitchFamily="18" charset="0"/>
              </a:rPr>
              <a:t>Elementary functions (min, max, absolute value, etc.)</a:t>
            </a:r>
          </a:p>
          <a:p>
            <a:pPr fontAlgn="base"/>
            <a:r>
              <a:rPr lang="en-US" sz="2000" dirty="0">
                <a:latin typeface="Times New Roman" pitchFamily="18" charset="0"/>
                <a:cs typeface="Times New Roman" pitchFamily="18" charset="0"/>
              </a:rPr>
              <a:t>U</a:t>
            </a:r>
            <a:r>
              <a:rPr lang="en-US" sz="2000" dirty="0" smtClean="0">
                <a:latin typeface="Times New Roman" pitchFamily="18" charset="0"/>
                <a:cs typeface="Times New Roman" pitchFamily="18" charset="0"/>
              </a:rPr>
              <a:t>ser defined functions</a:t>
            </a:r>
          </a:p>
          <a:p>
            <a:pPr fontAlgn="base"/>
            <a:r>
              <a:rPr lang="en-US" sz="2000" dirty="0" smtClean="0">
                <a:latin typeface="Times New Roman" pitchFamily="18" charset="0"/>
                <a:cs typeface="Times New Roman" pitchFamily="18" charset="0"/>
              </a:rPr>
              <a:t>Programming (conditionals and loops)</a:t>
            </a:r>
          </a:p>
          <a:p>
            <a:pPr fontAlgn="base"/>
            <a:r>
              <a:rPr lang="en-US" sz="2000" dirty="0" smtClean="0">
                <a:latin typeface="Times New Roman" pitchFamily="18" charset="0"/>
                <a:cs typeface="Times New Roman" pitchFamily="18" charset="0"/>
              </a:rPr>
              <a:t>2-D and 3-D plotting (line and bar graphs, surface, etc.)</a:t>
            </a:r>
          </a:p>
          <a:p>
            <a:pPr fontAlgn="base"/>
            <a:r>
              <a:rPr lang="en-US" sz="2000" dirty="0" smtClean="0">
                <a:latin typeface="Times New Roman" pitchFamily="18" charset="0"/>
                <a:cs typeface="Times New Roman" pitchFamily="18" charset="0"/>
              </a:rPr>
              <a:t>I/O functions (files read and write)</a:t>
            </a:r>
          </a:p>
          <a:p>
            <a:pPr>
              <a:lnSpc>
                <a:spcPct val="150000"/>
              </a:lnSpc>
              <a:buNone/>
            </a:pP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1038225" y="433388"/>
            <a:ext cx="7067550" cy="5991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latin typeface="Times New Roman" pitchFamily="18" charset="0"/>
                <a:cs typeface="Times New Roman" pitchFamily="18" charset="0"/>
              </a:rPr>
              <a:t>Solving Linear Algebraic Equations</a:t>
            </a:r>
            <a:endParaRPr lang="en-US" sz="32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295400" y="1600200"/>
            <a:ext cx="6705600"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dirty="0" smtClean="0">
                <a:latin typeface="Times New Roman" pitchFamily="18" charset="0"/>
                <a:cs typeface="Times New Roman" pitchFamily="18" charset="0"/>
              </a:rPr>
              <a:t>Using Inbuilt function “linsolve”</a:t>
            </a:r>
            <a:endParaRPr lang="en-US" sz="2800"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2"/>
          <a:srcRect/>
          <a:stretch>
            <a:fillRect/>
          </a:stretch>
        </p:blipFill>
        <p:spPr bwMode="auto">
          <a:xfrm>
            <a:off x="1295400" y="990600"/>
            <a:ext cx="68580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487362"/>
          </a:xfrm>
        </p:spPr>
        <p:txBody>
          <a:bodyPr>
            <a:noAutofit/>
          </a:bodyPr>
          <a:lstStyle/>
          <a:p>
            <a:r>
              <a:rPr lang="en-US" sz="3200" dirty="0" smtClean="0">
                <a:latin typeface="Times New Roman" pitchFamily="18" charset="0"/>
                <a:cs typeface="Times New Roman" pitchFamily="18" charset="0"/>
              </a:rPr>
              <a:t>Using inverse matrix</a:t>
            </a:r>
            <a:endParaRPr lang="en-US" sz="32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1295400" y="1752600"/>
            <a:ext cx="6772275" cy="4114800"/>
          </a:xfrm>
          <a:prstGeom prst="rect">
            <a:avLst/>
          </a:prstGeom>
          <a:noFill/>
          <a:ln w="9525">
            <a:noFill/>
            <a:miter lim="800000"/>
            <a:headEnd/>
            <a:tailEnd/>
          </a:ln>
          <a:effectLst/>
        </p:spPr>
      </p:pic>
      <p:sp>
        <p:nvSpPr>
          <p:cNvPr id="4" name="TextBox 3"/>
          <p:cNvSpPr txBox="1"/>
          <p:nvPr/>
        </p:nvSpPr>
        <p:spPr>
          <a:xfrm>
            <a:off x="2057400" y="1295400"/>
            <a:ext cx="2133600" cy="369332"/>
          </a:xfrm>
          <a:prstGeom prst="rect">
            <a:avLst/>
          </a:prstGeom>
          <a:noFill/>
        </p:spPr>
        <p:txBody>
          <a:bodyPr wrap="square" rtlCol="0">
            <a:spAutoFit/>
          </a:bodyPr>
          <a:lstStyle/>
          <a:p>
            <a:r>
              <a:rPr lang="en-US" dirty="0" smtClean="0"/>
              <a:t>X=A^(-1)*b</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563562"/>
          </a:xfrm>
        </p:spPr>
        <p:txBody>
          <a:bodyPr>
            <a:noAutofit/>
          </a:bodyPr>
          <a:lstStyle/>
          <a:p>
            <a:pPr marL="742950" marR="0" lvl="1" indent="-285750" algn="ctr">
              <a:spcBef>
                <a:spcPts val="0"/>
              </a:spcBef>
              <a:spcAft>
                <a:spcPts val="0"/>
              </a:spcAft>
              <a:tabLst>
                <a:tab pos="514350" algn="l"/>
              </a:tabLst>
            </a:pPr>
            <a:r>
              <a:rPr lang="en-US" sz="2800" b="1" kern="1400" dirty="0" smtClean="0">
                <a:solidFill>
                  <a:srgbClr val="000000"/>
                </a:solidFill>
                <a:latin typeface="Times New Roman" pitchFamily="18" charset="0"/>
                <a:ea typeface="NanumMyeongjo"/>
                <a:cs typeface="Times New Roman" pitchFamily="18" charset="0"/>
              </a:rPr>
              <a:t>Common Errors While Using Scilab</a:t>
            </a:r>
            <a:r>
              <a:rPr lang="en-US" sz="2800" b="1" kern="1400" dirty="0" smtClean="0">
                <a:solidFill>
                  <a:srgbClr val="000000"/>
                </a:solidFill>
                <a:latin typeface="Times New Roman" pitchFamily="18" charset="0"/>
                <a:ea typeface="Times New Roman"/>
                <a:cs typeface="Times New Roman" pitchFamily="18" charset="0"/>
              </a:rPr>
              <a:t/>
            </a:r>
            <a:br>
              <a:rPr lang="en-US" sz="2800" b="1" kern="1400" dirty="0" smtClean="0">
                <a:solidFill>
                  <a:srgbClr val="000000"/>
                </a:solidFill>
                <a:latin typeface="Times New Roman" pitchFamily="18" charset="0"/>
                <a:ea typeface="Times New Roman"/>
                <a:cs typeface="Times New Roman" pitchFamily="18" charset="0"/>
              </a:rPr>
            </a:br>
            <a:endParaRPr lang="en-US" sz="2800" b="1"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srcRect/>
          <a:stretch>
            <a:fillRect/>
          </a:stretch>
        </p:blipFill>
        <p:spPr bwMode="auto">
          <a:xfrm>
            <a:off x="457200" y="990600"/>
            <a:ext cx="81534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457200" y="381000"/>
            <a:ext cx="7934325" cy="2667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381000" y="2895600"/>
            <a:ext cx="8296275"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81000" y="228600"/>
            <a:ext cx="8172450" cy="5419725"/>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533400" y="5638800"/>
            <a:ext cx="1343025"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57200" y="381000"/>
            <a:ext cx="8201025"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itchFamily="18" charset="0"/>
                <a:cs typeface="Times New Roman" pitchFamily="18" charset="0"/>
              </a:rPr>
              <a:t>Basic programming of various engineering subjects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hlinkClick r:id="rId2" action="ppaction://hlinkfile"/>
              </a:rPr>
              <a:t>scilab</a:t>
            </a:r>
            <a:r>
              <a:rPr lang="en-US" dirty="0" smtClean="0">
                <a:hlinkClick r:id="rId2" action="ppaction://hlinkfile"/>
              </a:rPr>
              <a:t>  lab\DSP</a:t>
            </a:r>
            <a:endParaRPr lang="en-US" dirty="0" smtClean="0"/>
          </a:p>
          <a:p>
            <a:pPr marL="514350" indent="-514350">
              <a:buFont typeface="+mj-lt"/>
              <a:buAutoNum type="arabicPeriod"/>
            </a:pPr>
            <a:r>
              <a:rPr lang="en-US" dirty="0" err="1" smtClean="0">
                <a:hlinkClick r:id="rId3" action="ppaction://hlinkfile"/>
              </a:rPr>
              <a:t>scilab</a:t>
            </a:r>
            <a:r>
              <a:rPr lang="en-US" dirty="0" smtClean="0">
                <a:hlinkClick r:id="rId3" action="ppaction://hlinkfile"/>
              </a:rPr>
              <a:t>  lab\LIC</a:t>
            </a:r>
            <a:endParaRPr lang="en-US" dirty="0" smtClean="0"/>
          </a:p>
          <a:p>
            <a:pPr marL="514350" indent="-514350">
              <a:buFont typeface="+mj-lt"/>
              <a:buAutoNum type="arabicPeriod"/>
            </a:pPr>
            <a:r>
              <a:rPr lang="en-US" dirty="0" err="1" smtClean="0">
                <a:hlinkClick r:id="rId4" action="ppaction://hlinkfile"/>
              </a:rPr>
              <a:t>scilab</a:t>
            </a:r>
            <a:r>
              <a:rPr lang="en-US" dirty="0" smtClean="0">
                <a:hlinkClick r:id="rId4" action="ppaction://hlinkfile"/>
              </a:rPr>
              <a:t>  lab\</a:t>
            </a:r>
            <a:r>
              <a:rPr lang="en-US" dirty="0" err="1" smtClean="0">
                <a:hlinkClick r:id="rId4" action="ppaction://hlinkfile"/>
              </a:rPr>
              <a:t>Controlsystem</a:t>
            </a:r>
            <a:endParaRPr lang="en-US" dirty="0" smtClean="0"/>
          </a:p>
          <a:p>
            <a:pPr marL="514350" indent="-514350">
              <a:buFont typeface="+mj-lt"/>
              <a:buAutoNum type="arabicPeriod"/>
            </a:pPr>
            <a:r>
              <a:rPr lang="en-US" dirty="0" err="1" smtClean="0">
                <a:hlinkClick r:id="rId5" action="ppaction://hlinkfile"/>
              </a:rPr>
              <a:t>scilab</a:t>
            </a:r>
            <a:r>
              <a:rPr lang="en-US" dirty="0" smtClean="0">
                <a:hlinkClick r:id="rId5" action="ppaction://hlinkfile"/>
              </a:rPr>
              <a:t>  lab\Analog communication</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smtClean="0">
                <a:latin typeface="Times New Roman" pitchFamily="18" charset="0"/>
                <a:cs typeface="Times New Roman" pitchFamily="18" charset="0"/>
              </a:rPr>
              <a:t>SCILAB ON CLOUD</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fontScale="32500" lnSpcReduction="20000"/>
          </a:bodyPr>
          <a:lstStyle/>
          <a:p>
            <a:pPr>
              <a:lnSpc>
                <a:spcPct val="170000"/>
              </a:lnSpc>
              <a:buNone/>
            </a:pPr>
            <a:r>
              <a:rPr lang="en-US" sz="5500" dirty="0" smtClean="0">
                <a:latin typeface="Times New Roman" pitchFamily="18" charset="0"/>
                <a:cs typeface="Times New Roman" pitchFamily="18" charset="0"/>
              </a:rPr>
              <a:t>On Scilab Cloud, the application runs its algorithms on the server-side and renders the user-interface in any web browser.</a:t>
            </a:r>
          </a:p>
          <a:p>
            <a:pPr>
              <a:lnSpc>
                <a:spcPct val="170000"/>
              </a:lnSpc>
              <a:buNone/>
            </a:pPr>
            <a:r>
              <a:rPr lang="en-US" sz="5500" dirty="0" smtClean="0">
                <a:latin typeface="Times New Roman" pitchFamily="18" charset="0"/>
                <a:cs typeface="Times New Roman" pitchFamily="18" charset="0"/>
              </a:rPr>
              <a:t>This brings </a:t>
            </a:r>
            <a:r>
              <a:rPr lang="en-US" sz="5500" b="1" dirty="0" smtClean="0">
                <a:latin typeface="Times New Roman" pitchFamily="18" charset="0"/>
                <a:cs typeface="Times New Roman" pitchFamily="18" charset="0"/>
              </a:rPr>
              <a:t>new advantages</a:t>
            </a:r>
            <a:r>
              <a:rPr lang="en-US" sz="5500" dirty="0" smtClean="0">
                <a:latin typeface="Times New Roman" pitchFamily="18" charset="0"/>
                <a:cs typeface="Times New Roman" pitchFamily="18" charset="0"/>
              </a:rPr>
              <a:t> for the deployment of your scientific and simulation applications and scripts:</a:t>
            </a:r>
          </a:p>
          <a:p>
            <a:pPr marL="1028700" indent="-339725">
              <a:lnSpc>
                <a:spcPct val="170000"/>
              </a:lnSpc>
              <a:buFont typeface="+mj-lt"/>
              <a:buAutoNum type="romanUcPeriod"/>
            </a:pPr>
            <a:r>
              <a:rPr lang="en-US" sz="5500" dirty="0" smtClean="0">
                <a:latin typeface="Times New Roman" pitchFamily="18" charset="0"/>
                <a:cs typeface="Times New Roman" pitchFamily="18" charset="0"/>
              </a:rPr>
              <a:t>Centralization of the data used and produced by your application</a:t>
            </a:r>
          </a:p>
          <a:p>
            <a:pPr marL="1028700" indent="-339725">
              <a:lnSpc>
                <a:spcPct val="170000"/>
              </a:lnSpc>
              <a:buFont typeface="+mj-lt"/>
              <a:buAutoNum type="romanUcPeriod"/>
            </a:pPr>
            <a:r>
              <a:rPr lang="en-US" sz="5500" dirty="0" smtClean="0">
                <a:latin typeface="Times New Roman" pitchFamily="18" charset="0"/>
                <a:cs typeface="Times New Roman" pitchFamily="18" charset="0"/>
              </a:rPr>
              <a:t>No software installation on the client-side (no IT headaches)</a:t>
            </a:r>
          </a:p>
          <a:p>
            <a:pPr marL="1028700" indent="-339725">
              <a:lnSpc>
                <a:spcPct val="170000"/>
              </a:lnSpc>
              <a:buFont typeface="+mj-lt"/>
              <a:buAutoNum type="romanUcPeriod"/>
            </a:pPr>
            <a:r>
              <a:rPr lang="en-US" sz="5500" dirty="0" smtClean="0">
                <a:latin typeface="Times New Roman" pitchFamily="18" charset="0"/>
                <a:cs typeface="Times New Roman" pitchFamily="18" charset="0"/>
              </a:rPr>
              <a:t>Hiding the code from the end-users (Intellectual Property protection)</a:t>
            </a:r>
          </a:p>
          <a:p>
            <a:pPr marL="1028700" indent="-339725">
              <a:lnSpc>
                <a:spcPct val="170000"/>
              </a:lnSpc>
              <a:buFont typeface="+mj-lt"/>
              <a:buAutoNum type="romanUcPeriod"/>
            </a:pPr>
            <a:r>
              <a:rPr lang="en-US" sz="5500" dirty="0" smtClean="0">
                <a:latin typeface="Times New Roman" pitchFamily="18" charset="0"/>
                <a:cs typeface="Times New Roman" pitchFamily="18" charset="0"/>
              </a:rPr>
              <a:t>Centralization of the Scilab code for efficient maintenance of the application</a:t>
            </a:r>
          </a:p>
          <a:p>
            <a:endParaRPr lang="en-US" dirty="0" smtClean="0">
              <a:hlinkClick r:id="rId2"/>
            </a:endParaRPr>
          </a:p>
          <a:p>
            <a:endParaRPr lang="en-US" dirty="0" smtClean="0">
              <a:hlinkClick r:id="rId2"/>
            </a:endParaRPr>
          </a:p>
          <a:p>
            <a:pPr>
              <a:buNone/>
            </a:pPr>
            <a:r>
              <a:rPr lang="en-US" sz="7400" dirty="0" smtClean="0">
                <a:latin typeface="Times New Roman" pitchFamily="18" charset="0"/>
                <a:cs typeface="Times New Roman" pitchFamily="18" charset="0"/>
                <a:hlinkClick r:id="rId2"/>
              </a:rPr>
              <a:t>https://cloud.scilab.in/</a:t>
            </a:r>
            <a:endParaRPr lang="en-US" sz="74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499</Words>
  <Application>Microsoft Office PowerPoint</Application>
  <PresentationFormat>On-screen Show (4:3)</PresentationFormat>
  <Paragraphs>89</Paragraphs>
  <Slides>99</Slides>
  <Notes>2</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Two Day Workshop  on</vt:lpstr>
      <vt:lpstr>Slide 2</vt:lpstr>
      <vt:lpstr>Slide 3</vt:lpstr>
      <vt:lpstr>Slide 4</vt:lpstr>
      <vt:lpstr>Slide 5</vt:lpstr>
      <vt:lpstr>Slide 6</vt:lpstr>
      <vt:lpstr>What is SCILAB?</vt:lpstr>
      <vt:lpstr>What does SCILAB do ? </vt:lpstr>
      <vt:lpstr>Slide 9</vt:lpstr>
      <vt:lpstr>Slide 10</vt:lpstr>
      <vt:lpstr>Layout and Workspaces  </vt:lpstr>
      <vt:lpstr>Program Structure, Functions, and Syntax </vt:lpstr>
      <vt:lpstr>Slide 13</vt:lpstr>
      <vt:lpstr>Steps in Scilab Installation</vt:lpstr>
      <vt:lpstr>Introduction to SCILAB (A MATLAB Alternative )</vt:lpstr>
      <vt:lpstr>Integrated Development Environment (IDE)  of  SCILAB </vt:lpstr>
      <vt:lpstr>Scilab Variables – naming, real numbers, constants </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Basic operations on Matrix</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Scilab programming :Introduction to looping concepts</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DIFFERENT METHODS  OF  VISUALIZING THE OUTPUT</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Solving Linear Algebraic Equations</vt:lpstr>
      <vt:lpstr>Using Inbuilt function “linsolve”</vt:lpstr>
      <vt:lpstr>Using inverse matrix</vt:lpstr>
      <vt:lpstr>Common Errors While Using Scilab </vt:lpstr>
      <vt:lpstr>Slide 95</vt:lpstr>
      <vt:lpstr>Slide 96</vt:lpstr>
      <vt:lpstr>Slide 97</vt:lpstr>
      <vt:lpstr>Basic programming of various engineering subjects</vt:lpstr>
      <vt:lpstr>SCILAB ON CLOUD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Day Workshop  on</dc:title>
  <dc:creator>RV</dc:creator>
  <cp:lastModifiedBy>RV</cp:lastModifiedBy>
  <cp:revision>48</cp:revision>
  <dcterms:created xsi:type="dcterms:W3CDTF">2019-12-09T07:59:48Z</dcterms:created>
  <dcterms:modified xsi:type="dcterms:W3CDTF">2019-12-12T03:22:24Z</dcterms:modified>
</cp:coreProperties>
</file>